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76" r:id="rId4"/>
    <p:sldId id="277" r:id="rId5"/>
    <p:sldId id="278" r:id="rId6"/>
    <p:sldId id="280" r:id="rId7"/>
    <p:sldId id="281" r:id="rId8"/>
    <p:sldId id="258" r:id="rId9"/>
    <p:sldId id="259" r:id="rId10"/>
    <p:sldId id="260" r:id="rId11"/>
    <p:sldId id="261" r:id="rId12"/>
    <p:sldId id="262" r:id="rId13"/>
    <p:sldId id="263" r:id="rId14"/>
    <p:sldId id="264" r:id="rId15"/>
    <p:sldId id="265" r:id="rId16"/>
    <p:sldId id="266" r:id="rId17"/>
    <p:sldId id="267" r:id="rId18"/>
    <p:sldId id="273" r:id="rId19"/>
    <p:sldId id="268" r:id="rId20"/>
    <p:sldId id="269" r:id="rId21"/>
    <p:sldId id="270" r:id="rId22"/>
    <p:sldId id="271" r:id="rId23"/>
    <p:sldId id="272" r:id="rId24"/>
    <p:sldId id="275"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946" y="2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jpeg>
</file>

<file path=ppt/media/image5.jpe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3684893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2929587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66127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7403346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019097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31517016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9490006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3012799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3818755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9285AB-63F0-482D-B78C-593373E4CC7C}" type="datetimeFigureOut">
              <a:rPr lang="en-IN" smtClean="0"/>
              <a:t>10-04-2023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2398458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39285AB-63F0-482D-B78C-593373E4CC7C}" type="datetimeFigureOut">
              <a:rPr lang="en-IN" smtClean="0"/>
              <a:t>10-04-2023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2727259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39285AB-63F0-482D-B78C-593373E4CC7C}" type="datetimeFigureOut">
              <a:rPr lang="en-IN" smtClean="0"/>
              <a:t>10-04-2023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1733917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39285AB-63F0-482D-B78C-593373E4CC7C}" type="datetimeFigureOut">
              <a:rPr lang="en-IN" smtClean="0"/>
              <a:t>10-04-2023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3533877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9285AB-63F0-482D-B78C-593373E4CC7C}" type="datetimeFigureOut">
              <a:rPr lang="en-IN" smtClean="0"/>
              <a:t>10-04-2023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11538271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39285AB-63F0-482D-B78C-593373E4CC7C}" type="datetimeFigureOut">
              <a:rPr lang="en-IN" smtClean="0"/>
              <a:t>10-04-2023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951086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9285AB-63F0-482D-B78C-593373E4CC7C}" type="datetimeFigureOut">
              <a:rPr lang="en-IN" smtClean="0"/>
              <a:t>10-04-2023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2A1CBC7-C7CE-4440-8E04-6007F1B0124D}" type="slidenum">
              <a:rPr lang="en-IN" smtClean="0"/>
              <a:t>‹#›</a:t>
            </a:fld>
            <a:endParaRPr lang="en-IN"/>
          </a:p>
        </p:txBody>
      </p:sp>
    </p:spTree>
    <p:extLst>
      <p:ext uri="{BB962C8B-B14F-4D97-AF65-F5344CB8AC3E}">
        <p14:creationId xmlns:p14="http://schemas.microsoft.com/office/powerpoint/2010/main" val="3993194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39285AB-63F0-482D-B78C-593373E4CC7C}" type="datetimeFigureOut">
              <a:rPr lang="en-IN" smtClean="0"/>
              <a:t>10-04-2023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F2A1CBC7-C7CE-4440-8E04-6007F1B0124D}" type="slidenum">
              <a:rPr lang="en-IN" smtClean="0"/>
              <a:t>‹#›</a:t>
            </a:fld>
            <a:endParaRPr lang="en-IN"/>
          </a:p>
        </p:txBody>
      </p:sp>
    </p:spTree>
    <p:extLst>
      <p:ext uri="{BB962C8B-B14F-4D97-AF65-F5344CB8AC3E}">
        <p14:creationId xmlns:p14="http://schemas.microsoft.com/office/powerpoint/2010/main" val="3245567096"/>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9AE2A-7894-96E3-48D8-9A9C5096CDEB}"/>
              </a:ext>
            </a:extLst>
          </p:cNvPr>
          <p:cNvSpPr>
            <a:spLocks noGrp="1"/>
          </p:cNvSpPr>
          <p:nvPr>
            <p:ph type="ctrTitle"/>
          </p:nvPr>
        </p:nvSpPr>
        <p:spPr>
          <a:xfrm>
            <a:off x="785171" y="383228"/>
            <a:ext cx="8488831" cy="1814540"/>
          </a:xfrm>
        </p:spPr>
        <p:txBody>
          <a:bodyPr/>
          <a:lstStyle/>
          <a:p>
            <a:r>
              <a:rPr lang="en-US" dirty="0"/>
              <a:t>Medical Inventory System </a:t>
            </a:r>
            <a:endParaRPr lang="en-IN" dirty="0"/>
          </a:p>
        </p:txBody>
      </p:sp>
      <p:sp>
        <p:nvSpPr>
          <p:cNvPr id="3" name="Subtitle 2">
            <a:extLst>
              <a:ext uri="{FF2B5EF4-FFF2-40B4-BE49-F238E27FC236}">
                <a16:creationId xmlns:a16="http://schemas.microsoft.com/office/drawing/2014/main" id="{02F867C8-E3BA-744C-CB56-442124D3B060}"/>
              </a:ext>
            </a:extLst>
          </p:cNvPr>
          <p:cNvSpPr>
            <a:spLocks noGrp="1"/>
          </p:cNvSpPr>
          <p:nvPr>
            <p:ph type="subTitle" idx="1"/>
          </p:nvPr>
        </p:nvSpPr>
        <p:spPr>
          <a:xfrm>
            <a:off x="785172" y="3304674"/>
            <a:ext cx="9513860" cy="3336758"/>
          </a:xfrm>
        </p:spPr>
        <p:txBody>
          <a:bodyPr>
            <a:normAutofit/>
          </a:bodyPr>
          <a:lstStyle/>
          <a:p>
            <a:pPr algn="l"/>
            <a:r>
              <a:rPr lang="en-US" sz="2400" dirty="0"/>
              <a:t>Created By-</a:t>
            </a:r>
          </a:p>
          <a:p>
            <a:pPr marL="342900" indent="-342900" algn="l">
              <a:buAutoNum type="arabicPeriod"/>
            </a:pPr>
            <a:r>
              <a:rPr lang="en-US" sz="2400" dirty="0" err="1"/>
              <a:t>Mahendra</a:t>
            </a:r>
            <a:r>
              <a:rPr lang="en-US" sz="2400" dirty="0"/>
              <a:t> Nain (120CS0956)</a:t>
            </a:r>
          </a:p>
          <a:p>
            <a:pPr marL="342900" indent="-342900" algn="l">
              <a:buAutoNum type="arabicPeriod"/>
            </a:pPr>
            <a:r>
              <a:rPr lang="en-IN" sz="2400" dirty="0"/>
              <a:t>SVS Pavan (120CS0958)</a:t>
            </a:r>
          </a:p>
          <a:p>
            <a:pPr marL="342900" indent="-342900" algn="l">
              <a:buAutoNum type="arabicPeriod"/>
            </a:pPr>
            <a:r>
              <a:rPr lang="en-IN" sz="2400" dirty="0"/>
              <a:t>Kush Chandresh Bhai(120CS0959)</a:t>
            </a:r>
          </a:p>
          <a:p>
            <a:pPr marL="342900" indent="-342900" algn="l">
              <a:buAutoNum type="arabicPeriod"/>
            </a:pPr>
            <a:r>
              <a:rPr lang="en-IN" sz="2400" dirty="0" err="1"/>
              <a:t>Mahendra</a:t>
            </a:r>
            <a:r>
              <a:rPr lang="en-IN" sz="2400" dirty="0"/>
              <a:t> Singh (120CS0960) </a:t>
            </a:r>
          </a:p>
        </p:txBody>
      </p:sp>
    </p:spTree>
    <p:extLst>
      <p:ext uri="{BB962C8B-B14F-4D97-AF65-F5344CB8AC3E}">
        <p14:creationId xmlns:p14="http://schemas.microsoft.com/office/powerpoint/2010/main" val="40399598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CE5BF8-56CA-5A1F-BAB4-DDC3B25BF98F}"/>
              </a:ext>
            </a:extLst>
          </p:cNvPr>
          <p:cNvSpPr txBox="1"/>
          <p:nvPr/>
        </p:nvSpPr>
        <p:spPr>
          <a:xfrm>
            <a:off x="262890" y="173474"/>
            <a:ext cx="6103620" cy="584775"/>
          </a:xfrm>
          <a:prstGeom prst="rect">
            <a:avLst/>
          </a:prstGeom>
          <a:noFill/>
        </p:spPr>
        <p:txBody>
          <a:bodyPr wrap="square">
            <a:spAutoFit/>
          </a:bodyPr>
          <a:lstStyle/>
          <a:p>
            <a:r>
              <a:rPr lang="en-US" sz="3200" b="1" u="sng" dirty="0">
                <a:solidFill>
                  <a:schemeClr val="accent2"/>
                </a:solidFill>
                <a:latin typeface="Comic Sans MS" panose="030F0702030302020204" pitchFamily="66" charset="0"/>
              </a:rPr>
              <a:t>DFD Level - 1</a:t>
            </a:r>
            <a:endParaRPr lang="en-IN" sz="3200" b="1" u="sng" dirty="0">
              <a:solidFill>
                <a:schemeClr val="accent2"/>
              </a:solidFill>
              <a:latin typeface="Comic Sans MS" panose="030F0702030302020204" pitchFamily="66" charset="0"/>
            </a:endParaRPr>
          </a:p>
        </p:txBody>
      </p:sp>
      <p:pic>
        <p:nvPicPr>
          <p:cNvPr id="5" name="Picture 4">
            <a:extLst>
              <a:ext uri="{FF2B5EF4-FFF2-40B4-BE49-F238E27FC236}">
                <a16:creationId xmlns:a16="http://schemas.microsoft.com/office/drawing/2014/main" id="{6575CDFD-B2F3-CEF7-A982-BE345DA50790}"/>
              </a:ext>
            </a:extLst>
          </p:cNvPr>
          <p:cNvPicPr>
            <a:picLocks noChangeAspect="1"/>
          </p:cNvPicPr>
          <p:nvPr/>
        </p:nvPicPr>
        <p:blipFill rotWithShape="1">
          <a:blip r:embed="rId2">
            <a:extLst>
              <a:ext uri="{28A0092B-C50C-407E-A947-70E740481C1C}">
                <a14:useLocalDpi xmlns:a14="http://schemas.microsoft.com/office/drawing/2010/main" val="0"/>
              </a:ext>
            </a:extLst>
          </a:blip>
          <a:srcRect l="1" t="8667" r="172"/>
          <a:stretch/>
        </p:blipFill>
        <p:spPr>
          <a:xfrm>
            <a:off x="541168" y="594360"/>
            <a:ext cx="8640784" cy="6263640"/>
          </a:xfrm>
          <a:prstGeom prst="rect">
            <a:avLst/>
          </a:prstGeom>
        </p:spPr>
      </p:pic>
    </p:spTree>
    <p:extLst>
      <p:ext uri="{BB962C8B-B14F-4D97-AF65-F5344CB8AC3E}">
        <p14:creationId xmlns:p14="http://schemas.microsoft.com/office/powerpoint/2010/main" val="127651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BD0B5D7-72A0-6FC4-5D6A-40C6CB7EA096}"/>
              </a:ext>
            </a:extLst>
          </p:cNvPr>
          <p:cNvSpPr txBox="1"/>
          <p:nvPr/>
        </p:nvSpPr>
        <p:spPr>
          <a:xfrm>
            <a:off x="110490" y="310634"/>
            <a:ext cx="6103620" cy="523220"/>
          </a:xfrm>
          <a:prstGeom prst="rect">
            <a:avLst/>
          </a:prstGeom>
          <a:noFill/>
        </p:spPr>
        <p:txBody>
          <a:bodyPr wrap="square">
            <a:spAutoFit/>
          </a:bodyPr>
          <a:lstStyle/>
          <a:p>
            <a:pPr marL="0" algn="l" rtl="0" eaLnBrk="1" latinLnBrk="0" hangingPunct="1">
              <a:spcBef>
                <a:spcPts val="0"/>
              </a:spcBef>
              <a:spcAft>
                <a:spcPts val="0"/>
              </a:spcAft>
            </a:pPr>
            <a:r>
              <a:rPr lang="en-US" sz="2800" b="1" u="sng" kern="1200" dirty="0">
                <a:solidFill>
                  <a:srgbClr val="54A021"/>
                </a:solidFill>
                <a:effectLst/>
                <a:latin typeface="Comic Sans MS" panose="030F0702030302020204" pitchFamily="66" charset="0"/>
                <a:ea typeface="+mn-ea"/>
                <a:cs typeface="+mn-cs"/>
              </a:rPr>
              <a:t>DFD Level – 2</a:t>
            </a:r>
          </a:p>
        </p:txBody>
      </p:sp>
      <p:pic>
        <p:nvPicPr>
          <p:cNvPr id="5" name="Picture 4">
            <a:extLst>
              <a:ext uri="{FF2B5EF4-FFF2-40B4-BE49-F238E27FC236}">
                <a16:creationId xmlns:a16="http://schemas.microsoft.com/office/drawing/2014/main" id="{917DCD4A-600E-D18E-7F61-D6081883F8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2241" y="0"/>
            <a:ext cx="6420160" cy="6858000"/>
          </a:xfrm>
          <a:prstGeom prst="rect">
            <a:avLst/>
          </a:prstGeom>
        </p:spPr>
      </p:pic>
    </p:spTree>
    <p:extLst>
      <p:ext uri="{BB962C8B-B14F-4D97-AF65-F5344CB8AC3E}">
        <p14:creationId xmlns:p14="http://schemas.microsoft.com/office/powerpoint/2010/main" val="1810214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D88107C-2670-E792-FCB3-151936709E9B}"/>
              </a:ext>
            </a:extLst>
          </p:cNvPr>
          <p:cNvSpPr txBox="1"/>
          <p:nvPr/>
        </p:nvSpPr>
        <p:spPr>
          <a:xfrm>
            <a:off x="262890" y="249674"/>
            <a:ext cx="6103620" cy="523220"/>
          </a:xfrm>
          <a:prstGeom prst="rect">
            <a:avLst/>
          </a:prstGeom>
          <a:noFill/>
        </p:spPr>
        <p:txBody>
          <a:bodyPr wrap="square">
            <a:spAutoFit/>
          </a:bodyPr>
          <a:lstStyle/>
          <a:p>
            <a:pPr marL="0" algn="l" rtl="0" eaLnBrk="1" latinLnBrk="0" hangingPunct="1">
              <a:spcBef>
                <a:spcPts val="0"/>
              </a:spcBef>
              <a:spcAft>
                <a:spcPts val="0"/>
              </a:spcAft>
            </a:pPr>
            <a:r>
              <a:rPr lang="en-US" sz="2800" b="1" u="sng" kern="1200" dirty="0">
                <a:solidFill>
                  <a:srgbClr val="54A021"/>
                </a:solidFill>
                <a:effectLst/>
                <a:latin typeface="Comic Sans MS" panose="030F0702030302020204" pitchFamily="66" charset="0"/>
                <a:ea typeface="+mn-ea"/>
                <a:cs typeface="+mn-cs"/>
              </a:rPr>
              <a:t>DFD Level – 2</a:t>
            </a:r>
          </a:p>
        </p:txBody>
      </p:sp>
      <p:pic>
        <p:nvPicPr>
          <p:cNvPr id="5" name="Picture 4">
            <a:extLst>
              <a:ext uri="{FF2B5EF4-FFF2-40B4-BE49-F238E27FC236}">
                <a16:creationId xmlns:a16="http://schemas.microsoft.com/office/drawing/2014/main" id="{11A5D88E-48F4-1AB2-2C54-F408423003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5600" y="0"/>
            <a:ext cx="5941201" cy="6858000"/>
          </a:xfrm>
          <a:prstGeom prst="rect">
            <a:avLst/>
          </a:prstGeom>
        </p:spPr>
      </p:pic>
    </p:spTree>
    <p:extLst>
      <p:ext uri="{BB962C8B-B14F-4D97-AF65-F5344CB8AC3E}">
        <p14:creationId xmlns:p14="http://schemas.microsoft.com/office/powerpoint/2010/main" val="30932560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148F8F-9CCD-1F24-D831-CEB3249FEE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281" y="0"/>
            <a:ext cx="5820094" cy="6858000"/>
          </a:xfrm>
          <a:prstGeom prst="rect">
            <a:avLst/>
          </a:prstGeom>
        </p:spPr>
      </p:pic>
      <p:sp>
        <p:nvSpPr>
          <p:cNvPr id="5" name="TextBox 4">
            <a:extLst>
              <a:ext uri="{FF2B5EF4-FFF2-40B4-BE49-F238E27FC236}">
                <a16:creationId xmlns:a16="http://schemas.microsoft.com/office/drawing/2014/main" id="{F96DB03F-8C9C-2CC8-77D2-1B981A36028D}"/>
              </a:ext>
            </a:extLst>
          </p:cNvPr>
          <p:cNvSpPr txBox="1"/>
          <p:nvPr/>
        </p:nvSpPr>
        <p:spPr>
          <a:xfrm>
            <a:off x="-49529" y="280154"/>
            <a:ext cx="6103620" cy="523220"/>
          </a:xfrm>
          <a:prstGeom prst="rect">
            <a:avLst/>
          </a:prstGeom>
          <a:noFill/>
        </p:spPr>
        <p:txBody>
          <a:bodyPr wrap="square">
            <a:spAutoFit/>
          </a:bodyPr>
          <a:lstStyle/>
          <a:p>
            <a:pPr marL="0" algn="l" rtl="0" eaLnBrk="1" latinLnBrk="0" hangingPunct="1">
              <a:spcBef>
                <a:spcPts val="0"/>
              </a:spcBef>
              <a:spcAft>
                <a:spcPts val="0"/>
              </a:spcAft>
            </a:pPr>
            <a:r>
              <a:rPr lang="en-US" sz="2800" b="1" u="sng" kern="1200" dirty="0">
                <a:solidFill>
                  <a:srgbClr val="54A021"/>
                </a:solidFill>
                <a:effectLst/>
                <a:latin typeface="Comic Sans MS" panose="030F0702030302020204" pitchFamily="66" charset="0"/>
                <a:ea typeface="+mn-ea"/>
                <a:cs typeface="+mn-cs"/>
              </a:rPr>
              <a:t>Activity Diagram</a:t>
            </a:r>
            <a:endParaRPr lang="en-IN" sz="2800" u="sng" dirty="0">
              <a:effectLst/>
            </a:endParaRPr>
          </a:p>
        </p:txBody>
      </p:sp>
    </p:spTree>
    <p:extLst>
      <p:ext uri="{BB962C8B-B14F-4D97-AF65-F5344CB8AC3E}">
        <p14:creationId xmlns:p14="http://schemas.microsoft.com/office/powerpoint/2010/main" val="1686599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3B67C3-5E0E-0378-6170-F7B2B623B7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7915" y="0"/>
            <a:ext cx="6877050" cy="6819900"/>
          </a:xfrm>
          <a:prstGeom prst="rect">
            <a:avLst/>
          </a:prstGeom>
        </p:spPr>
      </p:pic>
      <p:sp>
        <p:nvSpPr>
          <p:cNvPr id="5" name="TextBox 4">
            <a:extLst>
              <a:ext uri="{FF2B5EF4-FFF2-40B4-BE49-F238E27FC236}">
                <a16:creationId xmlns:a16="http://schemas.microsoft.com/office/drawing/2014/main" id="{44001821-C596-7CED-FD53-C856F44493F9}"/>
              </a:ext>
            </a:extLst>
          </p:cNvPr>
          <p:cNvSpPr txBox="1"/>
          <p:nvPr/>
        </p:nvSpPr>
        <p:spPr>
          <a:xfrm>
            <a:off x="182880" y="417314"/>
            <a:ext cx="2011680" cy="1200329"/>
          </a:xfrm>
          <a:prstGeom prst="rect">
            <a:avLst/>
          </a:prstGeom>
          <a:noFill/>
        </p:spPr>
        <p:txBody>
          <a:bodyPr wrap="square">
            <a:spAutoFit/>
          </a:bodyPr>
          <a:lstStyle/>
          <a:p>
            <a:pPr marL="0" algn="l" rtl="0" eaLnBrk="1" latinLnBrk="0" hangingPunct="1">
              <a:spcBef>
                <a:spcPts val="0"/>
              </a:spcBef>
              <a:spcAft>
                <a:spcPts val="0"/>
              </a:spcAft>
            </a:pPr>
            <a:r>
              <a:rPr lang="en-US" sz="3600" b="1" u="sng" dirty="0">
                <a:solidFill>
                  <a:srgbClr val="54A021"/>
                </a:solidFill>
                <a:latin typeface="Comic Sans MS" panose="030F0702030302020204" pitchFamily="66" charset="0"/>
              </a:rPr>
              <a:t>Class </a:t>
            </a:r>
            <a:r>
              <a:rPr lang="en-US" sz="3600" b="1" u="sng" kern="1200" dirty="0">
                <a:solidFill>
                  <a:srgbClr val="54A021"/>
                </a:solidFill>
                <a:effectLst/>
                <a:latin typeface="Comic Sans MS" panose="030F0702030302020204" pitchFamily="66" charset="0"/>
                <a:ea typeface="+mn-ea"/>
                <a:cs typeface="+mn-cs"/>
              </a:rPr>
              <a:t>Diagram</a:t>
            </a:r>
            <a:endParaRPr lang="en-IN" sz="3600" u="sng" dirty="0">
              <a:effectLst/>
            </a:endParaRPr>
          </a:p>
        </p:txBody>
      </p:sp>
    </p:spTree>
    <p:extLst>
      <p:ext uri="{BB962C8B-B14F-4D97-AF65-F5344CB8AC3E}">
        <p14:creationId xmlns:p14="http://schemas.microsoft.com/office/powerpoint/2010/main" val="2860085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1C9FA5-B8ED-2790-4199-7808A56EC93F}"/>
              </a:ext>
            </a:extLst>
          </p:cNvPr>
          <p:cNvPicPr>
            <a:picLocks noChangeAspect="1"/>
          </p:cNvPicPr>
          <p:nvPr/>
        </p:nvPicPr>
        <p:blipFill rotWithShape="1">
          <a:blip r:embed="rId2">
            <a:extLst>
              <a:ext uri="{28A0092B-C50C-407E-A947-70E740481C1C}">
                <a14:useLocalDpi xmlns:a14="http://schemas.microsoft.com/office/drawing/2010/main" val="0"/>
              </a:ext>
            </a:extLst>
          </a:blip>
          <a:srcRect b="41037"/>
          <a:stretch/>
        </p:blipFill>
        <p:spPr>
          <a:xfrm>
            <a:off x="1383838" y="1494222"/>
            <a:ext cx="6683202" cy="5099618"/>
          </a:xfrm>
          <a:prstGeom prst="rect">
            <a:avLst/>
          </a:prstGeom>
        </p:spPr>
      </p:pic>
      <p:sp>
        <p:nvSpPr>
          <p:cNvPr id="5" name="TextBox 4">
            <a:extLst>
              <a:ext uri="{FF2B5EF4-FFF2-40B4-BE49-F238E27FC236}">
                <a16:creationId xmlns:a16="http://schemas.microsoft.com/office/drawing/2014/main" id="{05280A9B-2FA0-52E4-D784-EE2CCCE56073}"/>
              </a:ext>
            </a:extLst>
          </p:cNvPr>
          <p:cNvSpPr txBox="1"/>
          <p:nvPr/>
        </p:nvSpPr>
        <p:spPr>
          <a:xfrm>
            <a:off x="660400" y="508000"/>
            <a:ext cx="7261860" cy="584775"/>
          </a:xfrm>
          <a:prstGeom prst="rect">
            <a:avLst/>
          </a:prstGeom>
          <a:noFill/>
        </p:spPr>
        <p:txBody>
          <a:bodyPr wrap="square">
            <a:spAutoFit/>
          </a:bodyPr>
          <a:lstStyle/>
          <a:p>
            <a:pPr marL="0" algn="l" rtl="0" eaLnBrk="1" latinLnBrk="0" hangingPunct="1">
              <a:spcBef>
                <a:spcPts val="0"/>
              </a:spcBef>
              <a:spcAft>
                <a:spcPts val="0"/>
              </a:spcAft>
            </a:pPr>
            <a:r>
              <a:rPr lang="en-US" sz="3200" b="1" u="sng" kern="1200" dirty="0">
                <a:solidFill>
                  <a:srgbClr val="54A021"/>
                </a:solidFill>
                <a:effectLst/>
                <a:latin typeface="Comic Sans MS" panose="030F0702030302020204" pitchFamily="66" charset="0"/>
                <a:ea typeface="+mn-ea"/>
                <a:cs typeface="+mn-cs"/>
              </a:rPr>
              <a:t>Sequence Diagram for New Supply</a:t>
            </a:r>
            <a:endParaRPr lang="en-IN" sz="3200" u="sng" dirty="0">
              <a:effectLst/>
            </a:endParaRPr>
          </a:p>
        </p:txBody>
      </p:sp>
    </p:spTree>
    <p:extLst>
      <p:ext uri="{BB962C8B-B14F-4D97-AF65-F5344CB8AC3E}">
        <p14:creationId xmlns:p14="http://schemas.microsoft.com/office/powerpoint/2010/main" val="34220537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470883-17F3-681F-71A4-B5B2359037A6}"/>
              </a:ext>
            </a:extLst>
          </p:cNvPr>
          <p:cNvPicPr>
            <a:picLocks noChangeAspect="1"/>
          </p:cNvPicPr>
          <p:nvPr/>
        </p:nvPicPr>
        <p:blipFill rotWithShape="1">
          <a:blip r:embed="rId2">
            <a:extLst>
              <a:ext uri="{28A0092B-C50C-407E-A947-70E740481C1C}">
                <a14:useLocalDpi xmlns:a14="http://schemas.microsoft.com/office/drawing/2010/main" val="0"/>
              </a:ext>
            </a:extLst>
          </a:blip>
          <a:srcRect t="1778" b="40148"/>
          <a:stretch/>
        </p:blipFill>
        <p:spPr>
          <a:xfrm>
            <a:off x="1261917" y="1239520"/>
            <a:ext cx="6894581" cy="5181600"/>
          </a:xfrm>
          <a:prstGeom prst="rect">
            <a:avLst/>
          </a:prstGeom>
        </p:spPr>
      </p:pic>
      <p:sp>
        <p:nvSpPr>
          <p:cNvPr id="5" name="TextBox 4">
            <a:extLst>
              <a:ext uri="{FF2B5EF4-FFF2-40B4-BE49-F238E27FC236}">
                <a16:creationId xmlns:a16="http://schemas.microsoft.com/office/drawing/2014/main" id="{7841C481-7F85-13B4-B8F1-AE1BBD256356}"/>
              </a:ext>
            </a:extLst>
          </p:cNvPr>
          <p:cNvSpPr txBox="1"/>
          <p:nvPr/>
        </p:nvSpPr>
        <p:spPr>
          <a:xfrm>
            <a:off x="673100" y="320041"/>
            <a:ext cx="7830820" cy="523220"/>
          </a:xfrm>
          <a:prstGeom prst="rect">
            <a:avLst/>
          </a:prstGeom>
          <a:noFill/>
        </p:spPr>
        <p:txBody>
          <a:bodyPr wrap="square">
            <a:spAutoFit/>
          </a:bodyPr>
          <a:lstStyle/>
          <a:p>
            <a:pPr marL="0" algn="l" rtl="0" eaLnBrk="1" latinLnBrk="0" hangingPunct="1">
              <a:spcBef>
                <a:spcPts val="0"/>
              </a:spcBef>
              <a:spcAft>
                <a:spcPts val="0"/>
              </a:spcAft>
            </a:pPr>
            <a:r>
              <a:rPr lang="en-US" sz="2800" b="1" u="sng" kern="1200" dirty="0">
                <a:solidFill>
                  <a:srgbClr val="54A021"/>
                </a:solidFill>
                <a:effectLst/>
                <a:latin typeface="Comic Sans MS" panose="030F0702030302020204" pitchFamily="66" charset="0"/>
                <a:ea typeface="+mn-ea"/>
                <a:cs typeface="+mn-cs"/>
              </a:rPr>
              <a:t>Sequence Diagram for Expired Medicine</a:t>
            </a:r>
            <a:endParaRPr lang="en-IN" sz="2800" u="sng" dirty="0">
              <a:effectLst/>
            </a:endParaRPr>
          </a:p>
        </p:txBody>
      </p:sp>
    </p:spTree>
    <p:extLst>
      <p:ext uri="{BB962C8B-B14F-4D97-AF65-F5344CB8AC3E}">
        <p14:creationId xmlns:p14="http://schemas.microsoft.com/office/powerpoint/2010/main" val="446444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994A81-BB54-4B96-6FDA-E0D80EAAB0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382" y="1747520"/>
            <a:ext cx="9445298" cy="4733436"/>
          </a:xfrm>
          <a:prstGeom prst="rect">
            <a:avLst/>
          </a:prstGeom>
        </p:spPr>
      </p:pic>
      <p:sp>
        <p:nvSpPr>
          <p:cNvPr id="5" name="TextBox 4">
            <a:extLst>
              <a:ext uri="{FF2B5EF4-FFF2-40B4-BE49-F238E27FC236}">
                <a16:creationId xmlns:a16="http://schemas.microsoft.com/office/drawing/2014/main" id="{8D2013EC-20DE-D3EF-4451-1A2B72FFE08E}"/>
              </a:ext>
            </a:extLst>
          </p:cNvPr>
          <p:cNvSpPr txBox="1"/>
          <p:nvPr/>
        </p:nvSpPr>
        <p:spPr>
          <a:xfrm>
            <a:off x="2816860" y="501134"/>
            <a:ext cx="6101080" cy="769441"/>
          </a:xfrm>
          <a:prstGeom prst="rect">
            <a:avLst/>
          </a:prstGeom>
          <a:noFill/>
        </p:spPr>
        <p:txBody>
          <a:bodyPr wrap="square">
            <a:spAutoFit/>
          </a:bodyPr>
          <a:lstStyle/>
          <a:p>
            <a:pPr marL="0" algn="l" rtl="0" eaLnBrk="1" latinLnBrk="0" hangingPunct="1">
              <a:spcBef>
                <a:spcPts val="0"/>
              </a:spcBef>
              <a:spcAft>
                <a:spcPts val="0"/>
              </a:spcAft>
            </a:pPr>
            <a:r>
              <a:rPr lang="en-US" sz="4400" b="1" u="sng" kern="1200" dirty="0">
                <a:solidFill>
                  <a:srgbClr val="54A021"/>
                </a:solidFill>
                <a:effectLst/>
                <a:latin typeface="Comic Sans MS" panose="030F0702030302020204" pitchFamily="66" charset="0"/>
                <a:ea typeface="+mn-ea"/>
                <a:cs typeface="+mn-cs"/>
              </a:rPr>
              <a:t>Home Page</a:t>
            </a:r>
            <a:endParaRPr lang="en-IN" sz="4400" u="sng" dirty="0">
              <a:effectLst/>
            </a:endParaRPr>
          </a:p>
        </p:txBody>
      </p:sp>
    </p:spTree>
    <p:extLst>
      <p:ext uri="{BB962C8B-B14F-4D97-AF65-F5344CB8AC3E}">
        <p14:creationId xmlns:p14="http://schemas.microsoft.com/office/powerpoint/2010/main" val="12158454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56CD0A-D0BE-E76D-9B13-72852CA23884}"/>
              </a:ext>
            </a:extLst>
          </p:cNvPr>
          <p:cNvPicPr>
            <a:picLocks noChangeAspect="1"/>
          </p:cNvPicPr>
          <p:nvPr/>
        </p:nvPicPr>
        <p:blipFill rotWithShape="1">
          <a:blip r:embed="rId2">
            <a:extLst>
              <a:ext uri="{28A0092B-C50C-407E-A947-70E740481C1C}">
                <a14:useLocalDpi xmlns:a14="http://schemas.microsoft.com/office/drawing/2010/main" val="0"/>
              </a:ext>
            </a:extLst>
          </a:blip>
          <a:srcRect l="24500" t="13037" r="7166" b="14074"/>
          <a:stretch/>
        </p:blipFill>
        <p:spPr>
          <a:xfrm>
            <a:off x="640080" y="1686561"/>
            <a:ext cx="8331200" cy="4998720"/>
          </a:xfrm>
          <a:prstGeom prst="rect">
            <a:avLst/>
          </a:prstGeom>
        </p:spPr>
      </p:pic>
      <p:sp>
        <p:nvSpPr>
          <p:cNvPr id="5" name="TextBox 4">
            <a:extLst>
              <a:ext uri="{FF2B5EF4-FFF2-40B4-BE49-F238E27FC236}">
                <a16:creationId xmlns:a16="http://schemas.microsoft.com/office/drawing/2014/main" id="{2D5170E3-3FA1-CB7B-6DDD-0D16F7AC3301}"/>
              </a:ext>
            </a:extLst>
          </p:cNvPr>
          <p:cNvSpPr txBox="1"/>
          <p:nvPr/>
        </p:nvSpPr>
        <p:spPr>
          <a:xfrm>
            <a:off x="640080" y="406400"/>
            <a:ext cx="8125460" cy="707886"/>
          </a:xfrm>
          <a:prstGeom prst="rect">
            <a:avLst/>
          </a:prstGeom>
          <a:noFill/>
        </p:spPr>
        <p:txBody>
          <a:bodyPr wrap="square">
            <a:spAutoFit/>
          </a:bodyPr>
          <a:lstStyle/>
          <a:p>
            <a:pPr marL="0" algn="l" rtl="0" eaLnBrk="1" latinLnBrk="0" hangingPunct="1">
              <a:spcBef>
                <a:spcPts val="0"/>
              </a:spcBef>
              <a:spcAft>
                <a:spcPts val="0"/>
              </a:spcAft>
            </a:pPr>
            <a:r>
              <a:rPr lang="en-US" sz="4000" b="1" u="sng" kern="1200" dirty="0">
                <a:solidFill>
                  <a:srgbClr val="54A021"/>
                </a:solidFill>
                <a:effectLst/>
                <a:latin typeface="Comic Sans MS" panose="030F0702030302020204" pitchFamily="66" charset="0"/>
                <a:ea typeface="+mn-ea"/>
                <a:cs typeface="+mn-cs"/>
              </a:rPr>
              <a:t>Code snippet for Home Page</a:t>
            </a:r>
            <a:endParaRPr lang="en-IN" sz="4000" u="sng" dirty="0">
              <a:effectLst/>
            </a:endParaRPr>
          </a:p>
        </p:txBody>
      </p:sp>
    </p:spTree>
    <p:extLst>
      <p:ext uri="{BB962C8B-B14F-4D97-AF65-F5344CB8AC3E}">
        <p14:creationId xmlns:p14="http://schemas.microsoft.com/office/powerpoint/2010/main" val="238076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417F27-6E24-0AB8-B77C-12A4873BD5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766" y="1605279"/>
            <a:ext cx="9887853" cy="4643265"/>
          </a:xfrm>
          <a:prstGeom prst="rect">
            <a:avLst/>
          </a:prstGeom>
        </p:spPr>
      </p:pic>
      <p:sp>
        <p:nvSpPr>
          <p:cNvPr id="5" name="TextBox 4">
            <a:extLst>
              <a:ext uri="{FF2B5EF4-FFF2-40B4-BE49-F238E27FC236}">
                <a16:creationId xmlns:a16="http://schemas.microsoft.com/office/drawing/2014/main" id="{B67F9C5D-17FE-EAD4-0D75-803AB4BCC86F}"/>
              </a:ext>
            </a:extLst>
          </p:cNvPr>
          <p:cNvSpPr txBox="1"/>
          <p:nvPr/>
        </p:nvSpPr>
        <p:spPr>
          <a:xfrm>
            <a:off x="1699260" y="416416"/>
            <a:ext cx="6101080" cy="646331"/>
          </a:xfrm>
          <a:prstGeom prst="rect">
            <a:avLst/>
          </a:prstGeom>
          <a:noFill/>
        </p:spPr>
        <p:txBody>
          <a:bodyPr wrap="square">
            <a:spAutoFit/>
          </a:bodyPr>
          <a:lstStyle/>
          <a:p>
            <a:pPr marL="0" algn="l" rtl="0" eaLnBrk="1" latinLnBrk="0" hangingPunct="1">
              <a:spcBef>
                <a:spcPts val="0"/>
              </a:spcBef>
              <a:spcAft>
                <a:spcPts val="0"/>
              </a:spcAft>
            </a:pPr>
            <a:r>
              <a:rPr lang="en-US" sz="3600" b="1" u="sng" kern="1200" dirty="0">
                <a:solidFill>
                  <a:srgbClr val="54A021"/>
                </a:solidFill>
                <a:effectLst/>
                <a:latin typeface="Comic Sans MS" panose="030F0702030302020204" pitchFamily="66" charset="0"/>
                <a:ea typeface="+mn-ea"/>
                <a:cs typeface="+mn-cs"/>
              </a:rPr>
              <a:t>List of Expired Medicines</a:t>
            </a:r>
            <a:endParaRPr lang="en-IN" sz="3600" u="sng" dirty="0">
              <a:effectLst/>
            </a:endParaRPr>
          </a:p>
        </p:txBody>
      </p:sp>
    </p:spTree>
    <p:extLst>
      <p:ext uri="{BB962C8B-B14F-4D97-AF65-F5344CB8AC3E}">
        <p14:creationId xmlns:p14="http://schemas.microsoft.com/office/powerpoint/2010/main" val="57136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22E57C-7285-F5FE-2183-2D4A6910917A}"/>
              </a:ext>
            </a:extLst>
          </p:cNvPr>
          <p:cNvSpPr>
            <a:spLocks noGrp="1"/>
          </p:cNvSpPr>
          <p:nvPr>
            <p:ph type="ctrTitle"/>
          </p:nvPr>
        </p:nvSpPr>
        <p:spPr>
          <a:xfrm>
            <a:off x="1234352" y="0"/>
            <a:ext cx="7766936" cy="1646302"/>
          </a:xfrm>
        </p:spPr>
        <p:txBody>
          <a:bodyPr/>
          <a:lstStyle/>
          <a:p>
            <a:r>
              <a:rPr lang="en-US" dirty="0"/>
              <a:t>Table of Contents</a:t>
            </a:r>
            <a:endParaRPr lang="en-IN" dirty="0"/>
          </a:p>
        </p:txBody>
      </p:sp>
      <p:sp>
        <p:nvSpPr>
          <p:cNvPr id="5" name="Subtitle 4">
            <a:extLst>
              <a:ext uri="{FF2B5EF4-FFF2-40B4-BE49-F238E27FC236}">
                <a16:creationId xmlns:a16="http://schemas.microsoft.com/office/drawing/2014/main" id="{13277874-259B-1DD6-9E86-888E9C4A8035}"/>
              </a:ext>
            </a:extLst>
          </p:cNvPr>
          <p:cNvSpPr>
            <a:spLocks noGrp="1"/>
          </p:cNvSpPr>
          <p:nvPr>
            <p:ph type="subTitle" idx="1"/>
          </p:nvPr>
        </p:nvSpPr>
        <p:spPr>
          <a:xfrm>
            <a:off x="1026161" y="1828800"/>
            <a:ext cx="6929120" cy="4643119"/>
          </a:xfrm>
        </p:spPr>
        <p:txBody>
          <a:bodyPr>
            <a:normAutofit/>
          </a:bodyPr>
          <a:lstStyle/>
          <a:p>
            <a:pPr marL="342900" indent="-342900" algn="l">
              <a:buAutoNum type="arabicPeriod"/>
            </a:pPr>
            <a:r>
              <a:rPr lang="en-US" dirty="0"/>
              <a:t>Introduction</a:t>
            </a:r>
          </a:p>
          <a:p>
            <a:pPr marL="342900" indent="-342900" algn="l">
              <a:buAutoNum type="arabicPeriod"/>
            </a:pPr>
            <a:r>
              <a:rPr lang="en-US" dirty="0"/>
              <a:t>SDLC Model</a:t>
            </a:r>
          </a:p>
          <a:p>
            <a:pPr marL="342900" indent="-342900" algn="l">
              <a:buAutoNum type="arabicPeriod"/>
            </a:pPr>
            <a:r>
              <a:rPr lang="en-US" dirty="0"/>
              <a:t>Functional Requirements</a:t>
            </a:r>
          </a:p>
          <a:p>
            <a:pPr marL="342900" indent="-342900" algn="l">
              <a:buAutoNum type="arabicPeriod"/>
            </a:pPr>
            <a:r>
              <a:rPr lang="en-US" dirty="0"/>
              <a:t>Non-Functional Requirements</a:t>
            </a:r>
          </a:p>
          <a:p>
            <a:pPr marL="342900" indent="-342900" algn="l">
              <a:buAutoNum type="arabicPeriod"/>
            </a:pPr>
            <a:r>
              <a:rPr lang="en-US" dirty="0"/>
              <a:t>Use-Case Diagram </a:t>
            </a:r>
          </a:p>
          <a:p>
            <a:pPr marL="342900" indent="-342900" algn="l">
              <a:buAutoNum type="arabicPeriod"/>
            </a:pPr>
            <a:r>
              <a:rPr lang="en-US" dirty="0"/>
              <a:t>Data Flow Diagrams</a:t>
            </a:r>
          </a:p>
          <a:p>
            <a:pPr marL="342900" indent="-342900" algn="l">
              <a:buAutoNum type="arabicPeriod"/>
            </a:pPr>
            <a:r>
              <a:rPr lang="en-US" dirty="0"/>
              <a:t>Activity Diagram</a:t>
            </a:r>
          </a:p>
          <a:p>
            <a:pPr marL="342900" indent="-342900" algn="l">
              <a:buAutoNum type="arabicPeriod"/>
            </a:pPr>
            <a:r>
              <a:rPr lang="en-US" dirty="0"/>
              <a:t>Class Diagram</a:t>
            </a:r>
          </a:p>
          <a:p>
            <a:pPr marL="342900" indent="-342900" algn="l">
              <a:buAutoNum type="arabicPeriod"/>
            </a:pPr>
            <a:r>
              <a:rPr lang="en-US" dirty="0"/>
              <a:t>Sequence Diagrams</a:t>
            </a:r>
          </a:p>
          <a:p>
            <a:pPr marL="342900" indent="-342900" algn="l">
              <a:buAutoNum type="arabicPeriod"/>
            </a:pPr>
            <a:r>
              <a:rPr lang="en-US" dirty="0"/>
              <a:t>User Interface</a:t>
            </a:r>
          </a:p>
          <a:p>
            <a:pPr marL="342900" indent="-342900" algn="l">
              <a:buAutoNum type="arabicPeriod"/>
            </a:pPr>
            <a:r>
              <a:rPr lang="en-US" dirty="0"/>
              <a:t>Code Snippets</a:t>
            </a:r>
          </a:p>
          <a:p>
            <a:pPr marL="342900" indent="-342900" algn="l">
              <a:buAutoNum type="arabicPeriod"/>
            </a:pPr>
            <a:endParaRPr lang="en-US" dirty="0"/>
          </a:p>
          <a:p>
            <a:pPr marL="342900" indent="-342900" algn="l">
              <a:buAutoNum type="arabicPeriod"/>
            </a:pPr>
            <a:endParaRPr lang="en-US" dirty="0"/>
          </a:p>
          <a:p>
            <a:pPr marL="342900" indent="-342900" algn="l">
              <a:buAutoNum type="arabicPeriod"/>
            </a:pPr>
            <a:endParaRPr lang="en-IN" dirty="0"/>
          </a:p>
        </p:txBody>
      </p:sp>
    </p:spTree>
    <p:extLst>
      <p:ext uri="{BB962C8B-B14F-4D97-AF65-F5344CB8AC3E}">
        <p14:creationId xmlns:p14="http://schemas.microsoft.com/office/powerpoint/2010/main" val="13674934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AB6DFE-A5EF-E2C0-953F-BE8DB550EA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3071" y="1717040"/>
            <a:ext cx="9264950" cy="4377836"/>
          </a:xfrm>
          <a:prstGeom prst="rect">
            <a:avLst/>
          </a:prstGeom>
        </p:spPr>
      </p:pic>
      <p:sp>
        <p:nvSpPr>
          <p:cNvPr id="5" name="TextBox 4">
            <a:extLst>
              <a:ext uri="{FF2B5EF4-FFF2-40B4-BE49-F238E27FC236}">
                <a16:creationId xmlns:a16="http://schemas.microsoft.com/office/drawing/2014/main" id="{5F666E4C-F478-7FD9-BDAE-20DDD1E3B384}"/>
              </a:ext>
            </a:extLst>
          </p:cNvPr>
          <p:cNvSpPr txBox="1"/>
          <p:nvPr/>
        </p:nvSpPr>
        <p:spPr>
          <a:xfrm>
            <a:off x="2451100" y="378403"/>
            <a:ext cx="6101080" cy="769441"/>
          </a:xfrm>
          <a:prstGeom prst="rect">
            <a:avLst/>
          </a:prstGeom>
          <a:noFill/>
        </p:spPr>
        <p:txBody>
          <a:bodyPr wrap="square">
            <a:spAutoFit/>
          </a:bodyPr>
          <a:lstStyle/>
          <a:p>
            <a:pPr marL="0" algn="l" rtl="0" eaLnBrk="1" latinLnBrk="0" hangingPunct="1">
              <a:spcBef>
                <a:spcPts val="0"/>
              </a:spcBef>
              <a:spcAft>
                <a:spcPts val="0"/>
              </a:spcAft>
            </a:pPr>
            <a:r>
              <a:rPr lang="en-US" sz="4400" b="1" u="sng" kern="1200" dirty="0">
                <a:solidFill>
                  <a:srgbClr val="54A021"/>
                </a:solidFill>
                <a:effectLst/>
                <a:latin typeface="Comic Sans MS" panose="030F0702030302020204" pitchFamily="66" charset="0"/>
                <a:ea typeface="+mn-ea"/>
                <a:cs typeface="+mn-cs"/>
              </a:rPr>
              <a:t>Search and Sale</a:t>
            </a:r>
            <a:endParaRPr lang="en-IN" sz="4400" u="sng" dirty="0">
              <a:effectLst/>
            </a:endParaRPr>
          </a:p>
        </p:txBody>
      </p:sp>
    </p:spTree>
    <p:extLst>
      <p:ext uri="{BB962C8B-B14F-4D97-AF65-F5344CB8AC3E}">
        <p14:creationId xmlns:p14="http://schemas.microsoft.com/office/powerpoint/2010/main" val="8180035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AD3201-0EDC-3D90-149E-63E8DCD33A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233" y="1809323"/>
            <a:ext cx="9425613" cy="4445572"/>
          </a:xfrm>
          <a:prstGeom prst="rect">
            <a:avLst/>
          </a:prstGeom>
        </p:spPr>
      </p:pic>
      <p:sp>
        <p:nvSpPr>
          <p:cNvPr id="5" name="TextBox 4">
            <a:extLst>
              <a:ext uri="{FF2B5EF4-FFF2-40B4-BE49-F238E27FC236}">
                <a16:creationId xmlns:a16="http://schemas.microsoft.com/office/drawing/2014/main" id="{C5B15BCA-93B7-5AAE-B2DD-A0153C94C176}"/>
              </a:ext>
            </a:extLst>
          </p:cNvPr>
          <p:cNvSpPr txBox="1"/>
          <p:nvPr/>
        </p:nvSpPr>
        <p:spPr>
          <a:xfrm>
            <a:off x="1841500" y="450705"/>
            <a:ext cx="6101080" cy="769441"/>
          </a:xfrm>
          <a:prstGeom prst="rect">
            <a:avLst/>
          </a:prstGeom>
          <a:noFill/>
        </p:spPr>
        <p:txBody>
          <a:bodyPr wrap="square">
            <a:spAutoFit/>
          </a:bodyPr>
          <a:lstStyle/>
          <a:p>
            <a:pPr marL="0" algn="l" rtl="0" eaLnBrk="1" latinLnBrk="0" hangingPunct="1">
              <a:spcBef>
                <a:spcPts val="0"/>
              </a:spcBef>
              <a:spcAft>
                <a:spcPts val="0"/>
              </a:spcAft>
            </a:pPr>
            <a:r>
              <a:rPr lang="en-US" sz="4400" b="1" u="sng" kern="1200" dirty="0">
                <a:solidFill>
                  <a:srgbClr val="54A021"/>
                </a:solidFill>
                <a:effectLst/>
                <a:latin typeface="Comic Sans MS" panose="030F0702030302020204" pitchFamily="66" charset="0"/>
                <a:ea typeface="+mn-ea"/>
                <a:cs typeface="+mn-cs"/>
              </a:rPr>
              <a:t>Updating Inventory</a:t>
            </a:r>
            <a:endParaRPr lang="en-IN" sz="4400" u="sng" dirty="0">
              <a:effectLst/>
            </a:endParaRPr>
          </a:p>
        </p:txBody>
      </p:sp>
    </p:spTree>
    <p:extLst>
      <p:ext uri="{BB962C8B-B14F-4D97-AF65-F5344CB8AC3E}">
        <p14:creationId xmlns:p14="http://schemas.microsoft.com/office/powerpoint/2010/main" val="34532579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666831-F724-0516-E8E2-31A6CBA723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713" y="1645920"/>
            <a:ext cx="9731252" cy="4628026"/>
          </a:xfrm>
          <a:prstGeom prst="rect">
            <a:avLst/>
          </a:prstGeom>
        </p:spPr>
      </p:pic>
      <p:sp>
        <p:nvSpPr>
          <p:cNvPr id="5" name="TextBox 4">
            <a:extLst>
              <a:ext uri="{FF2B5EF4-FFF2-40B4-BE49-F238E27FC236}">
                <a16:creationId xmlns:a16="http://schemas.microsoft.com/office/drawing/2014/main" id="{33F57A6E-34A3-99EE-FA95-7AEC71AEF9A7}"/>
              </a:ext>
            </a:extLst>
          </p:cNvPr>
          <p:cNvSpPr txBox="1"/>
          <p:nvPr/>
        </p:nvSpPr>
        <p:spPr>
          <a:xfrm>
            <a:off x="1005840" y="487680"/>
            <a:ext cx="8277860" cy="646331"/>
          </a:xfrm>
          <a:prstGeom prst="rect">
            <a:avLst/>
          </a:prstGeom>
          <a:noFill/>
        </p:spPr>
        <p:txBody>
          <a:bodyPr wrap="square">
            <a:spAutoFit/>
          </a:bodyPr>
          <a:lstStyle/>
          <a:p>
            <a:pPr marL="0" algn="l" rtl="0" eaLnBrk="1" latinLnBrk="0" hangingPunct="1">
              <a:spcBef>
                <a:spcPts val="0"/>
              </a:spcBef>
              <a:spcAft>
                <a:spcPts val="0"/>
              </a:spcAft>
            </a:pPr>
            <a:r>
              <a:rPr lang="en-US" sz="3600" b="1" u="sng" kern="1200" dirty="0">
                <a:solidFill>
                  <a:srgbClr val="54A021"/>
                </a:solidFill>
                <a:effectLst/>
                <a:latin typeface="Comic Sans MS" panose="030F0702030302020204" pitchFamily="66" charset="0"/>
                <a:ea typeface="+mn-ea"/>
                <a:cs typeface="+mn-cs"/>
              </a:rPr>
              <a:t>List of Low Stock Medicines</a:t>
            </a:r>
            <a:endParaRPr lang="en-IN" sz="3600" u="sng" dirty="0">
              <a:effectLst/>
            </a:endParaRPr>
          </a:p>
        </p:txBody>
      </p:sp>
    </p:spTree>
    <p:extLst>
      <p:ext uri="{BB962C8B-B14F-4D97-AF65-F5344CB8AC3E}">
        <p14:creationId xmlns:p14="http://schemas.microsoft.com/office/powerpoint/2010/main" val="33569182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DB713D-691F-EB2D-384A-7EEE91008981}"/>
              </a:ext>
            </a:extLst>
          </p:cNvPr>
          <p:cNvPicPr>
            <a:picLocks noChangeAspect="1"/>
          </p:cNvPicPr>
          <p:nvPr/>
        </p:nvPicPr>
        <p:blipFill rotWithShape="1">
          <a:blip r:embed="rId2">
            <a:extLst>
              <a:ext uri="{28A0092B-C50C-407E-A947-70E740481C1C}">
                <a14:useLocalDpi xmlns:a14="http://schemas.microsoft.com/office/drawing/2010/main" val="0"/>
              </a:ext>
            </a:extLst>
          </a:blip>
          <a:srcRect l="25417" t="11111" r="31000" b="14371"/>
          <a:stretch/>
        </p:blipFill>
        <p:spPr>
          <a:xfrm>
            <a:off x="1696720" y="1564641"/>
            <a:ext cx="5313680" cy="5110480"/>
          </a:xfrm>
          <a:prstGeom prst="rect">
            <a:avLst/>
          </a:prstGeom>
        </p:spPr>
      </p:pic>
      <p:sp>
        <p:nvSpPr>
          <p:cNvPr id="5" name="TextBox 4">
            <a:extLst>
              <a:ext uri="{FF2B5EF4-FFF2-40B4-BE49-F238E27FC236}">
                <a16:creationId xmlns:a16="http://schemas.microsoft.com/office/drawing/2014/main" id="{3A08ACBF-74CA-14CE-9199-39D67B778337}"/>
              </a:ext>
            </a:extLst>
          </p:cNvPr>
          <p:cNvSpPr txBox="1"/>
          <p:nvPr/>
        </p:nvSpPr>
        <p:spPr>
          <a:xfrm>
            <a:off x="1008380" y="358895"/>
            <a:ext cx="7658100" cy="707886"/>
          </a:xfrm>
          <a:prstGeom prst="rect">
            <a:avLst/>
          </a:prstGeom>
          <a:noFill/>
        </p:spPr>
        <p:txBody>
          <a:bodyPr wrap="square">
            <a:spAutoFit/>
          </a:bodyPr>
          <a:lstStyle/>
          <a:p>
            <a:pPr marL="0" algn="l" rtl="0" eaLnBrk="1" latinLnBrk="0" hangingPunct="1">
              <a:spcBef>
                <a:spcPts val="0"/>
              </a:spcBef>
              <a:spcAft>
                <a:spcPts val="0"/>
              </a:spcAft>
            </a:pPr>
            <a:r>
              <a:rPr lang="en-US" sz="4000" b="1" u="sng" kern="1200" dirty="0">
                <a:solidFill>
                  <a:srgbClr val="54A021"/>
                </a:solidFill>
                <a:effectLst/>
                <a:latin typeface="Comic Sans MS" panose="030F0702030302020204" pitchFamily="66" charset="0"/>
                <a:ea typeface="+mn-ea"/>
                <a:cs typeface="+mn-cs"/>
              </a:rPr>
              <a:t>Code snippet for Server</a:t>
            </a:r>
            <a:endParaRPr lang="en-IN" sz="4000" u="sng" dirty="0">
              <a:effectLst/>
            </a:endParaRPr>
          </a:p>
        </p:txBody>
      </p:sp>
    </p:spTree>
    <p:extLst>
      <p:ext uri="{BB962C8B-B14F-4D97-AF65-F5344CB8AC3E}">
        <p14:creationId xmlns:p14="http://schemas.microsoft.com/office/powerpoint/2010/main" val="30226292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2587E-96E0-E08C-BE0B-BB7DF9F1B1A4}"/>
              </a:ext>
            </a:extLst>
          </p:cNvPr>
          <p:cNvSpPr>
            <a:spLocks noGrp="1"/>
          </p:cNvSpPr>
          <p:nvPr>
            <p:ph type="title"/>
          </p:nvPr>
        </p:nvSpPr>
        <p:spPr>
          <a:xfrm>
            <a:off x="1351280" y="2489200"/>
            <a:ext cx="7922722" cy="2926080"/>
          </a:xfrm>
        </p:spPr>
        <p:txBody>
          <a:bodyPr>
            <a:noAutofit/>
          </a:bodyPr>
          <a:lstStyle/>
          <a:p>
            <a:r>
              <a:rPr lang="en-US" sz="9600" dirty="0"/>
              <a:t>Thank You </a:t>
            </a:r>
            <a:endParaRPr lang="en-IN" sz="9600" dirty="0"/>
          </a:p>
        </p:txBody>
      </p:sp>
    </p:spTree>
    <p:extLst>
      <p:ext uri="{BB962C8B-B14F-4D97-AF65-F5344CB8AC3E}">
        <p14:creationId xmlns:p14="http://schemas.microsoft.com/office/powerpoint/2010/main" val="1118458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4A6FEB-6859-5AEC-4B85-F8623E69D3C6}"/>
              </a:ext>
            </a:extLst>
          </p:cNvPr>
          <p:cNvSpPr>
            <a:spLocks noGrp="1"/>
          </p:cNvSpPr>
          <p:nvPr>
            <p:ph type="title"/>
          </p:nvPr>
        </p:nvSpPr>
        <p:spPr>
          <a:xfrm>
            <a:off x="677334" y="609600"/>
            <a:ext cx="8243146" cy="6014720"/>
          </a:xfrm>
        </p:spPr>
        <p:txBody>
          <a:bodyPr>
            <a:normAutofit/>
          </a:bodyPr>
          <a:lstStyle/>
          <a:p>
            <a:r>
              <a:rPr lang="en-US" sz="4400" dirty="0">
                <a:latin typeface="Comic Sans MS" panose="030F0702030302020204" pitchFamily="66" charset="0"/>
              </a:rPr>
              <a:t>Introduction</a:t>
            </a:r>
            <a:br>
              <a:rPr lang="en-US" sz="2000" dirty="0">
                <a:latin typeface="Comic Sans MS" panose="030F0702030302020204" pitchFamily="66" charset="0"/>
              </a:rPr>
            </a:br>
            <a:br>
              <a:rPr lang="en-US" sz="2000" dirty="0">
                <a:latin typeface="Comic Sans MS" panose="030F0702030302020204" pitchFamily="66" charset="0"/>
              </a:rPr>
            </a:br>
            <a:r>
              <a:rPr lang="en-US" sz="2000" dirty="0">
                <a:solidFill>
                  <a:schemeClr val="tx1">
                    <a:lumMod val="75000"/>
                    <a:lumOff val="25000"/>
                  </a:schemeClr>
                </a:solidFill>
                <a:latin typeface="Comic Sans MS" panose="030F0702030302020204" pitchFamily="66" charset="0"/>
              </a:rPr>
              <a:t>* The medical industry deals with life and death situations every day. Therefore, it is essential to have an efficient and effective inventory management system to ensure that medical supplies and equipment are always available when needed. The purpose of this project report is to describe the development of a medical inventory system software.</a:t>
            </a:r>
            <a:br>
              <a:rPr lang="en-US" sz="2000" dirty="0">
                <a:solidFill>
                  <a:schemeClr val="tx1">
                    <a:lumMod val="75000"/>
                    <a:lumOff val="25000"/>
                  </a:schemeClr>
                </a:solidFill>
                <a:latin typeface="Comic Sans MS" panose="030F0702030302020204" pitchFamily="66" charset="0"/>
              </a:rPr>
            </a:br>
            <a:br>
              <a:rPr lang="en-US" sz="2000" dirty="0">
                <a:solidFill>
                  <a:schemeClr val="tx1">
                    <a:lumMod val="75000"/>
                    <a:lumOff val="25000"/>
                  </a:schemeClr>
                </a:solidFill>
                <a:latin typeface="Comic Sans MS" panose="030F0702030302020204" pitchFamily="66" charset="0"/>
              </a:rPr>
            </a:br>
            <a:r>
              <a:rPr lang="en-US" sz="2000" dirty="0">
                <a:solidFill>
                  <a:schemeClr val="tx1">
                    <a:lumMod val="75000"/>
                    <a:lumOff val="25000"/>
                  </a:schemeClr>
                </a:solidFill>
                <a:latin typeface="Comic Sans MS" panose="030F0702030302020204" pitchFamily="66" charset="0"/>
              </a:rPr>
              <a:t>* Medical Inventory System or Medical Inventory Management System in a software which automates processes such as ordering, receiving, storing, and tracking inventory details.</a:t>
            </a:r>
            <a:br>
              <a:rPr lang="en-US" sz="2000" dirty="0">
                <a:solidFill>
                  <a:schemeClr val="tx1">
                    <a:lumMod val="75000"/>
                    <a:lumOff val="25000"/>
                  </a:schemeClr>
                </a:solidFill>
                <a:latin typeface="Comic Sans MS" panose="030F0702030302020204" pitchFamily="66" charset="0"/>
              </a:rPr>
            </a:br>
            <a:br>
              <a:rPr lang="en-US" sz="2000" dirty="0">
                <a:solidFill>
                  <a:schemeClr val="tx1">
                    <a:lumMod val="75000"/>
                    <a:lumOff val="25000"/>
                  </a:schemeClr>
                </a:solidFill>
                <a:latin typeface="Comic Sans MS" panose="030F0702030302020204" pitchFamily="66" charset="0"/>
              </a:rPr>
            </a:br>
            <a:r>
              <a:rPr lang="en-US" sz="2000" dirty="0">
                <a:solidFill>
                  <a:schemeClr val="tx1">
                    <a:lumMod val="75000"/>
                    <a:lumOff val="25000"/>
                  </a:schemeClr>
                </a:solidFill>
                <a:latin typeface="Comic Sans MS" panose="030F0702030302020204" pitchFamily="66" charset="0"/>
              </a:rPr>
              <a:t>* MIMS is inspired by the just-in-time (JIT) philosophy.</a:t>
            </a:r>
            <a:br>
              <a:rPr lang="en-US" sz="2000" dirty="0">
                <a:latin typeface="Comic Sans MS" panose="030F0702030302020204" pitchFamily="66" charset="0"/>
              </a:rPr>
            </a:br>
            <a:br>
              <a:rPr lang="en-US" sz="2000" dirty="0">
                <a:latin typeface="Comic Sans MS" panose="030F0702030302020204" pitchFamily="66" charset="0"/>
              </a:rPr>
            </a:br>
            <a:endParaRPr lang="en-IN" sz="2000" dirty="0">
              <a:latin typeface="Comic Sans MS" panose="030F0702030302020204" pitchFamily="66" charset="0"/>
            </a:endParaRPr>
          </a:p>
        </p:txBody>
      </p:sp>
    </p:spTree>
    <p:extLst>
      <p:ext uri="{BB962C8B-B14F-4D97-AF65-F5344CB8AC3E}">
        <p14:creationId xmlns:p14="http://schemas.microsoft.com/office/powerpoint/2010/main" val="2755330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C4423C-B2F2-A7C5-BA23-9145A021DDAF}"/>
              </a:ext>
            </a:extLst>
          </p:cNvPr>
          <p:cNvSpPr>
            <a:spLocks noGrp="1"/>
          </p:cNvSpPr>
          <p:nvPr>
            <p:ph type="ctrTitle"/>
          </p:nvPr>
        </p:nvSpPr>
        <p:spPr>
          <a:xfrm>
            <a:off x="1507067" y="396240"/>
            <a:ext cx="7108613" cy="1096899"/>
          </a:xfrm>
        </p:spPr>
        <p:txBody>
          <a:bodyPr/>
          <a:lstStyle/>
          <a:p>
            <a:r>
              <a:rPr lang="en-US" dirty="0"/>
              <a:t>SDLC Model Selection</a:t>
            </a:r>
            <a:endParaRPr lang="en-IN" dirty="0"/>
          </a:p>
        </p:txBody>
      </p:sp>
      <p:sp>
        <p:nvSpPr>
          <p:cNvPr id="4" name="Subtitle 3">
            <a:extLst>
              <a:ext uri="{FF2B5EF4-FFF2-40B4-BE49-F238E27FC236}">
                <a16:creationId xmlns:a16="http://schemas.microsoft.com/office/drawing/2014/main" id="{01B57F13-20E5-B248-B60E-F60F3692975F}"/>
              </a:ext>
            </a:extLst>
          </p:cNvPr>
          <p:cNvSpPr>
            <a:spLocks noGrp="1"/>
          </p:cNvSpPr>
          <p:nvPr>
            <p:ph type="subTitle" idx="1"/>
          </p:nvPr>
        </p:nvSpPr>
        <p:spPr>
          <a:xfrm>
            <a:off x="822961" y="1686560"/>
            <a:ext cx="7965440" cy="4988559"/>
          </a:xfrm>
        </p:spPr>
        <p:txBody>
          <a:bodyPr/>
          <a:lstStyle/>
          <a:p>
            <a:pPr algn="l"/>
            <a:r>
              <a:rPr lang="en-US" dirty="0">
                <a:solidFill>
                  <a:schemeClr val="tx1">
                    <a:lumMod val="75000"/>
                    <a:lumOff val="25000"/>
                  </a:schemeClr>
                </a:solidFill>
              </a:rPr>
              <a:t>The SDLC Model/Approach used is Rapid Application Development (RAD) Model.</a:t>
            </a:r>
          </a:p>
          <a:p>
            <a:pPr algn="l"/>
            <a:endParaRPr lang="en-US" dirty="0">
              <a:solidFill>
                <a:schemeClr val="tx1">
                  <a:lumMod val="75000"/>
                  <a:lumOff val="25000"/>
                </a:schemeClr>
              </a:solidFill>
            </a:endParaRPr>
          </a:p>
          <a:p>
            <a:pPr algn="l"/>
            <a:r>
              <a:rPr lang="en-US" b="1" dirty="0">
                <a:solidFill>
                  <a:schemeClr val="tx1">
                    <a:lumMod val="75000"/>
                    <a:lumOff val="25000"/>
                  </a:schemeClr>
                </a:solidFill>
              </a:rPr>
              <a:t>Requirement Gathering :- </a:t>
            </a:r>
            <a:r>
              <a:rPr lang="en-US" dirty="0"/>
              <a:t>In this step, we would gather all the details about the specific requirements by the customer(user) which are needed to develop Medicine Inventory Management System(MIMS). We would identify the required features, such as the ability to add a specific medicine or update the stock and can be able to print cheque and receipt.</a:t>
            </a:r>
          </a:p>
          <a:p>
            <a:pPr algn="l"/>
            <a:endParaRPr lang="en-US" dirty="0"/>
          </a:p>
          <a:p>
            <a:pPr algn="l"/>
            <a:r>
              <a:rPr lang="en-US" b="1" dirty="0">
                <a:solidFill>
                  <a:schemeClr val="tx1">
                    <a:lumMod val="75000"/>
                    <a:lumOff val="25000"/>
                  </a:schemeClr>
                </a:solidFill>
              </a:rPr>
              <a:t>Prototyping : </a:t>
            </a:r>
            <a:r>
              <a:rPr lang="en-US" dirty="0"/>
              <a:t>Based on the requirements gathered, we would develop a prototype of the MIMS. The prototype would allow the user to do all the tasks which are specified in the requirement gathering phase</a:t>
            </a:r>
            <a:endParaRPr lang="en-IN" dirty="0">
              <a:solidFill>
                <a:schemeClr val="tx1">
                  <a:lumMod val="75000"/>
                  <a:lumOff val="25000"/>
                </a:schemeClr>
              </a:solidFill>
            </a:endParaRPr>
          </a:p>
        </p:txBody>
      </p:sp>
    </p:spTree>
    <p:extLst>
      <p:ext uri="{BB962C8B-B14F-4D97-AF65-F5344CB8AC3E}">
        <p14:creationId xmlns:p14="http://schemas.microsoft.com/office/powerpoint/2010/main" val="146560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36E699-0786-39EF-FF75-32B94AB955EE}"/>
              </a:ext>
            </a:extLst>
          </p:cNvPr>
          <p:cNvSpPr>
            <a:spLocks noGrp="1"/>
          </p:cNvSpPr>
          <p:nvPr>
            <p:ph type="ctrTitle"/>
          </p:nvPr>
        </p:nvSpPr>
        <p:spPr>
          <a:xfrm>
            <a:off x="995681" y="203200"/>
            <a:ext cx="8046720" cy="1096899"/>
          </a:xfrm>
        </p:spPr>
        <p:txBody>
          <a:bodyPr/>
          <a:lstStyle/>
          <a:p>
            <a:r>
              <a:rPr lang="en-US" dirty="0"/>
              <a:t>SDLC Model contd.</a:t>
            </a:r>
            <a:endParaRPr lang="en-IN" dirty="0"/>
          </a:p>
        </p:txBody>
      </p:sp>
      <p:sp>
        <p:nvSpPr>
          <p:cNvPr id="6" name="Subtitle 5">
            <a:extLst>
              <a:ext uri="{FF2B5EF4-FFF2-40B4-BE49-F238E27FC236}">
                <a16:creationId xmlns:a16="http://schemas.microsoft.com/office/drawing/2014/main" id="{5F7D8CBE-89BF-E3A0-F23B-A5F689B97334}"/>
              </a:ext>
            </a:extLst>
          </p:cNvPr>
          <p:cNvSpPr>
            <a:spLocks noGrp="1"/>
          </p:cNvSpPr>
          <p:nvPr>
            <p:ph type="subTitle" idx="1"/>
          </p:nvPr>
        </p:nvSpPr>
        <p:spPr>
          <a:xfrm>
            <a:off x="863601" y="1524000"/>
            <a:ext cx="7731760" cy="5130800"/>
          </a:xfrm>
        </p:spPr>
        <p:txBody>
          <a:bodyPr/>
          <a:lstStyle/>
          <a:p>
            <a:pPr algn="l"/>
            <a:endParaRPr lang="en-US" b="1" dirty="0">
              <a:solidFill>
                <a:schemeClr val="tx1">
                  <a:lumMod val="65000"/>
                  <a:lumOff val="35000"/>
                </a:schemeClr>
              </a:solidFill>
            </a:endParaRPr>
          </a:p>
          <a:p>
            <a:pPr algn="l"/>
            <a:endParaRPr lang="en-US" b="1" dirty="0">
              <a:solidFill>
                <a:schemeClr val="tx1">
                  <a:lumMod val="65000"/>
                  <a:lumOff val="35000"/>
                </a:schemeClr>
              </a:solidFill>
            </a:endParaRPr>
          </a:p>
          <a:p>
            <a:pPr algn="l"/>
            <a:r>
              <a:rPr lang="en-US" b="1" dirty="0">
                <a:solidFill>
                  <a:schemeClr val="tx1">
                    <a:lumMod val="65000"/>
                    <a:lumOff val="35000"/>
                  </a:schemeClr>
                </a:solidFill>
              </a:rPr>
              <a:t>Iterative Development : </a:t>
            </a:r>
            <a:r>
              <a:rPr lang="en-US" dirty="0"/>
              <a:t>After providing a prototype to the customer and taking the feedback about the functionalities and the user interface. The MIMS software will be evolved by fixing the bugs that got encountered and by updating as per the requirements of the customer(user).</a:t>
            </a:r>
          </a:p>
          <a:p>
            <a:pPr algn="l"/>
            <a:endParaRPr lang="en-US" dirty="0"/>
          </a:p>
          <a:p>
            <a:pPr algn="l"/>
            <a:r>
              <a:rPr lang="en-US" b="1" dirty="0">
                <a:solidFill>
                  <a:schemeClr val="tx1">
                    <a:lumMod val="65000"/>
                    <a:lumOff val="35000"/>
                  </a:schemeClr>
                </a:solidFill>
              </a:rPr>
              <a:t>Rapid Development : </a:t>
            </a:r>
            <a:r>
              <a:rPr lang="en-US" dirty="0"/>
              <a:t>Once the development is complete, the MIMS software can be integrated with other systems used by the company and tested thoroughly to ensure that it meets all the requirements and the system is free of bugs and errors.</a:t>
            </a:r>
            <a:endParaRPr lang="en-IN" dirty="0"/>
          </a:p>
        </p:txBody>
      </p:sp>
    </p:spTree>
    <p:extLst>
      <p:ext uri="{BB962C8B-B14F-4D97-AF65-F5344CB8AC3E}">
        <p14:creationId xmlns:p14="http://schemas.microsoft.com/office/powerpoint/2010/main" val="2354319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22196-FC33-BFA8-040F-7F610837DA3E}"/>
              </a:ext>
            </a:extLst>
          </p:cNvPr>
          <p:cNvSpPr>
            <a:spLocks noGrp="1"/>
          </p:cNvSpPr>
          <p:nvPr>
            <p:ph type="ctrTitle"/>
          </p:nvPr>
        </p:nvSpPr>
        <p:spPr>
          <a:xfrm>
            <a:off x="1066800" y="213360"/>
            <a:ext cx="8207203" cy="1096899"/>
          </a:xfrm>
        </p:spPr>
        <p:txBody>
          <a:bodyPr/>
          <a:lstStyle/>
          <a:p>
            <a:r>
              <a:rPr lang="en-US" dirty="0"/>
              <a:t>Functional Requirements</a:t>
            </a:r>
            <a:endParaRPr lang="en-IN" dirty="0"/>
          </a:p>
        </p:txBody>
      </p:sp>
      <p:sp>
        <p:nvSpPr>
          <p:cNvPr id="3" name="Subtitle 2">
            <a:extLst>
              <a:ext uri="{FF2B5EF4-FFF2-40B4-BE49-F238E27FC236}">
                <a16:creationId xmlns:a16="http://schemas.microsoft.com/office/drawing/2014/main" id="{83DB373F-C8D0-56F2-24C6-0D80DA71F9DE}"/>
              </a:ext>
            </a:extLst>
          </p:cNvPr>
          <p:cNvSpPr>
            <a:spLocks noGrp="1"/>
          </p:cNvSpPr>
          <p:nvPr>
            <p:ph type="subTitle" idx="1"/>
          </p:nvPr>
        </p:nvSpPr>
        <p:spPr>
          <a:xfrm>
            <a:off x="894081" y="1656080"/>
            <a:ext cx="7670799" cy="4988560"/>
          </a:xfrm>
        </p:spPr>
        <p:txBody>
          <a:bodyPr/>
          <a:lstStyle/>
          <a:p>
            <a:pPr marL="342900" indent="-342900" algn="l">
              <a:buAutoNum type="arabicParenR"/>
            </a:pPr>
            <a:r>
              <a:rPr lang="en-US" dirty="0"/>
              <a:t>Calculating Threshold</a:t>
            </a:r>
          </a:p>
          <a:p>
            <a:pPr marL="342900" indent="-342900" algn="l">
              <a:buAutoNum type="arabicParenR"/>
            </a:pPr>
            <a:r>
              <a:rPr lang="en-US" dirty="0"/>
              <a:t>Generating list if items to buy</a:t>
            </a:r>
          </a:p>
          <a:p>
            <a:pPr marL="342900" indent="-342900" algn="l">
              <a:buAutoNum type="arabicParenR"/>
            </a:pPr>
            <a:r>
              <a:rPr lang="en-US" dirty="0"/>
              <a:t>Updating Inventory</a:t>
            </a:r>
          </a:p>
          <a:p>
            <a:pPr marL="342900" indent="-342900" algn="l">
              <a:buAutoNum type="arabicParenR"/>
            </a:pPr>
            <a:r>
              <a:rPr lang="en-US" dirty="0"/>
              <a:t>Managing Payments to Vendor</a:t>
            </a:r>
          </a:p>
          <a:p>
            <a:pPr marL="342900" indent="-342900" algn="l">
              <a:buAutoNum type="arabicParenR"/>
            </a:pPr>
            <a:r>
              <a:rPr lang="en-US" dirty="0"/>
              <a:t>Updating Database with new medicine</a:t>
            </a:r>
          </a:p>
          <a:p>
            <a:pPr marL="342900" indent="-342900" algn="l">
              <a:buAutoNum type="arabicParenR"/>
            </a:pPr>
            <a:r>
              <a:rPr lang="en-US" dirty="0"/>
              <a:t>Getting stock of medicine</a:t>
            </a:r>
          </a:p>
          <a:p>
            <a:pPr marL="342900" indent="-342900" algn="l">
              <a:buAutoNum type="arabicParenR"/>
            </a:pPr>
            <a:r>
              <a:rPr lang="en-US" dirty="0"/>
              <a:t>Generating list of expired medicines</a:t>
            </a:r>
          </a:p>
          <a:p>
            <a:pPr marL="342900" indent="-342900" algn="l">
              <a:buAutoNum type="arabicParenR"/>
            </a:pPr>
            <a:r>
              <a:rPr lang="en-US" dirty="0"/>
              <a:t>Printing cash receipt</a:t>
            </a:r>
          </a:p>
          <a:p>
            <a:pPr marL="342900" indent="-342900" algn="l">
              <a:buAutoNum type="arabicParenR"/>
            </a:pPr>
            <a:r>
              <a:rPr lang="en-IN" dirty="0"/>
              <a:t>Calculating Revenue and Profit for each month</a:t>
            </a:r>
          </a:p>
          <a:p>
            <a:pPr marL="342900" indent="-342900" algn="l">
              <a:buAutoNum type="arabicParenR"/>
            </a:pPr>
            <a:r>
              <a:rPr lang="en-IN" dirty="0"/>
              <a:t>Calculating Vendor wise payment details for each month</a:t>
            </a:r>
          </a:p>
        </p:txBody>
      </p:sp>
    </p:spTree>
    <p:extLst>
      <p:ext uri="{BB962C8B-B14F-4D97-AF65-F5344CB8AC3E}">
        <p14:creationId xmlns:p14="http://schemas.microsoft.com/office/powerpoint/2010/main" val="1163112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F16A06-8263-4567-2ADD-B200FF68FC4D}"/>
              </a:ext>
            </a:extLst>
          </p:cNvPr>
          <p:cNvSpPr>
            <a:spLocks noGrp="1"/>
          </p:cNvSpPr>
          <p:nvPr>
            <p:ph type="ctrTitle"/>
          </p:nvPr>
        </p:nvSpPr>
        <p:spPr>
          <a:xfrm>
            <a:off x="1178560" y="335280"/>
            <a:ext cx="8473439" cy="1096899"/>
          </a:xfrm>
        </p:spPr>
        <p:txBody>
          <a:bodyPr/>
          <a:lstStyle/>
          <a:p>
            <a:pPr algn="l"/>
            <a:r>
              <a:rPr lang="en-US" sz="4800" dirty="0"/>
              <a:t>Non-Functional Requirements</a:t>
            </a:r>
            <a:endParaRPr lang="en-IN" sz="4800" dirty="0"/>
          </a:p>
        </p:txBody>
      </p:sp>
      <p:sp>
        <p:nvSpPr>
          <p:cNvPr id="5" name="Subtitle 4">
            <a:extLst>
              <a:ext uri="{FF2B5EF4-FFF2-40B4-BE49-F238E27FC236}">
                <a16:creationId xmlns:a16="http://schemas.microsoft.com/office/drawing/2014/main" id="{817909DB-3468-D97B-2925-DEFC30C76B20}"/>
              </a:ext>
            </a:extLst>
          </p:cNvPr>
          <p:cNvSpPr>
            <a:spLocks noGrp="1"/>
          </p:cNvSpPr>
          <p:nvPr>
            <p:ph type="subTitle" idx="1"/>
          </p:nvPr>
        </p:nvSpPr>
        <p:spPr>
          <a:xfrm>
            <a:off x="1178561" y="1950721"/>
            <a:ext cx="7650480" cy="2875279"/>
          </a:xfrm>
        </p:spPr>
        <p:txBody>
          <a:bodyPr>
            <a:normAutofit/>
          </a:bodyPr>
          <a:lstStyle/>
          <a:p>
            <a:pPr marL="342900" indent="-342900" algn="l">
              <a:buAutoNum type="arabicParenR"/>
            </a:pPr>
            <a:r>
              <a:rPr lang="en-US" dirty="0"/>
              <a:t>User Friendly UI</a:t>
            </a:r>
          </a:p>
          <a:p>
            <a:pPr marL="342900" indent="-342900" algn="l">
              <a:buAutoNum type="arabicParenR"/>
            </a:pPr>
            <a:r>
              <a:rPr lang="en-US" dirty="0"/>
              <a:t>A stable internet connection</a:t>
            </a:r>
          </a:p>
          <a:p>
            <a:pPr marL="342900" indent="-342900" algn="l">
              <a:buAutoNum type="arabicParenR"/>
            </a:pPr>
            <a:r>
              <a:rPr lang="en-US" dirty="0"/>
              <a:t>At least 2GB of decent RAM space (this prevents cloggy loading of MIMS website on the device)</a:t>
            </a:r>
          </a:p>
          <a:p>
            <a:pPr marL="342900" indent="-342900" algn="l">
              <a:buAutoNum type="arabicParenR"/>
            </a:pPr>
            <a:r>
              <a:rPr lang="en-US" dirty="0"/>
              <a:t>The device on which the MIMS runs should be able to compile and render some software technologies like React.js</a:t>
            </a:r>
          </a:p>
          <a:p>
            <a:pPr marL="342900" indent="-342900" algn="l">
              <a:buAutoNum type="arabicParenR"/>
            </a:pPr>
            <a:r>
              <a:rPr lang="en-US" dirty="0"/>
              <a:t>MIMS is so portable that we can run this on any device which has a decent processing power and stable internet connection.</a:t>
            </a:r>
            <a:endParaRPr lang="en-IN" dirty="0"/>
          </a:p>
        </p:txBody>
      </p:sp>
    </p:spTree>
    <p:extLst>
      <p:ext uri="{BB962C8B-B14F-4D97-AF65-F5344CB8AC3E}">
        <p14:creationId xmlns:p14="http://schemas.microsoft.com/office/powerpoint/2010/main" val="2300116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6697DAD-5989-F267-EF6E-24BF5FB123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7040" y="0"/>
            <a:ext cx="5261868" cy="6858000"/>
          </a:xfrm>
          <a:prstGeom prst="rect">
            <a:avLst/>
          </a:prstGeom>
        </p:spPr>
      </p:pic>
      <p:sp>
        <p:nvSpPr>
          <p:cNvPr id="6" name="TextBox 5">
            <a:extLst>
              <a:ext uri="{FF2B5EF4-FFF2-40B4-BE49-F238E27FC236}">
                <a16:creationId xmlns:a16="http://schemas.microsoft.com/office/drawing/2014/main" id="{78495CA3-F9C0-FBB1-5D05-2BF6FD46569C}"/>
              </a:ext>
            </a:extLst>
          </p:cNvPr>
          <p:cNvSpPr txBox="1"/>
          <p:nvPr/>
        </p:nvSpPr>
        <p:spPr>
          <a:xfrm>
            <a:off x="182880" y="365760"/>
            <a:ext cx="3520440" cy="1200329"/>
          </a:xfrm>
          <a:prstGeom prst="rect">
            <a:avLst/>
          </a:prstGeom>
          <a:noFill/>
        </p:spPr>
        <p:txBody>
          <a:bodyPr wrap="square" rtlCol="0">
            <a:spAutoFit/>
          </a:bodyPr>
          <a:lstStyle/>
          <a:p>
            <a:r>
              <a:rPr lang="en-US" sz="3600" b="1" dirty="0">
                <a:solidFill>
                  <a:schemeClr val="accent2"/>
                </a:solidFill>
                <a:latin typeface="Comic Sans MS" panose="030F0702030302020204" pitchFamily="66" charset="0"/>
              </a:rPr>
              <a:t>Use Case Diagram</a:t>
            </a:r>
            <a:endParaRPr lang="en-IN" sz="3600" b="1" dirty="0">
              <a:solidFill>
                <a:schemeClr val="accent2"/>
              </a:solidFill>
              <a:latin typeface="Comic Sans MS" panose="030F0702030302020204" pitchFamily="66" charset="0"/>
            </a:endParaRPr>
          </a:p>
        </p:txBody>
      </p:sp>
    </p:spTree>
    <p:extLst>
      <p:ext uri="{BB962C8B-B14F-4D97-AF65-F5344CB8AC3E}">
        <p14:creationId xmlns:p14="http://schemas.microsoft.com/office/powerpoint/2010/main" val="3221144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4FA2A8-573E-F8F8-9972-69AADA8B9202}"/>
              </a:ext>
            </a:extLst>
          </p:cNvPr>
          <p:cNvPicPr>
            <a:picLocks noChangeAspect="1"/>
          </p:cNvPicPr>
          <p:nvPr/>
        </p:nvPicPr>
        <p:blipFill rotWithShape="1">
          <a:blip r:embed="rId2">
            <a:extLst>
              <a:ext uri="{28A0092B-C50C-407E-A947-70E740481C1C}">
                <a14:useLocalDpi xmlns:a14="http://schemas.microsoft.com/office/drawing/2010/main" val="0"/>
              </a:ext>
            </a:extLst>
          </a:blip>
          <a:srcRect l="1" t="32312" r="1053" b="955"/>
          <a:stretch/>
        </p:blipFill>
        <p:spPr>
          <a:xfrm>
            <a:off x="579120" y="1531620"/>
            <a:ext cx="8595360" cy="3794760"/>
          </a:xfrm>
          <a:prstGeom prst="rect">
            <a:avLst/>
          </a:prstGeom>
        </p:spPr>
      </p:pic>
      <p:sp>
        <p:nvSpPr>
          <p:cNvPr id="5" name="TextBox 4">
            <a:extLst>
              <a:ext uri="{FF2B5EF4-FFF2-40B4-BE49-F238E27FC236}">
                <a16:creationId xmlns:a16="http://schemas.microsoft.com/office/drawing/2014/main" id="{CA3800E2-3225-0E5D-7359-F6F77D60E535}"/>
              </a:ext>
            </a:extLst>
          </p:cNvPr>
          <p:cNvSpPr txBox="1"/>
          <p:nvPr/>
        </p:nvSpPr>
        <p:spPr>
          <a:xfrm>
            <a:off x="278130" y="615434"/>
            <a:ext cx="6103620" cy="584775"/>
          </a:xfrm>
          <a:prstGeom prst="rect">
            <a:avLst/>
          </a:prstGeom>
          <a:noFill/>
        </p:spPr>
        <p:txBody>
          <a:bodyPr wrap="square">
            <a:spAutoFit/>
          </a:bodyPr>
          <a:lstStyle/>
          <a:p>
            <a:r>
              <a:rPr lang="en-US" sz="3200" b="1" u="sng" dirty="0">
                <a:solidFill>
                  <a:schemeClr val="accent2"/>
                </a:solidFill>
                <a:latin typeface="Comic Sans MS" panose="030F0702030302020204" pitchFamily="66" charset="0"/>
              </a:rPr>
              <a:t>Context Diagram or DFD 0</a:t>
            </a:r>
            <a:endParaRPr lang="en-IN" sz="3200" b="1" u="sng" dirty="0">
              <a:solidFill>
                <a:schemeClr val="accent2"/>
              </a:solidFill>
              <a:latin typeface="Comic Sans MS" panose="030F0702030302020204" pitchFamily="66" charset="0"/>
            </a:endParaRPr>
          </a:p>
        </p:txBody>
      </p:sp>
    </p:spTree>
    <p:extLst>
      <p:ext uri="{BB962C8B-B14F-4D97-AF65-F5344CB8AC3E}">
        <p14:creationId xmlns:p14="http://schemas.microsoft.com/office/powerpoint/2010/main" val="295224202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134</TotalTime>
  <Words>553</Words>
  <Application>Microsoft Office PowerPoint</Application>
  <PresentationFormat>Widescreen</PresentationFormat>
  <Paragraphs>66</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Comic Sans MS</vt:lpstr>
      <vt:lpstr>Trebuchet MS</vt:lpstr>
      <vt:lpstr>Wingdings 3</vt:lpstr>
      <vt:lpstr>Facet</vt:lpstr>
      <vt:lpstr>Medical Inventory System </vt:lpstr>
      <vt:lpstr>Table of Contents</vt:lpstr>
      <vt:lpstr>Introduction  * The medical industry deals with life and death situations every day. Therefore, it is essential to have an efficient and effective inventory management system to ensure that medical supplies and equipment are always available when needed. The purpose of this project report is to describe the development of a medical inventory system software.  * Medical Inventory System or Medical Inventory Management System in a software which automates processes such as ordering, receiving, storing, and tracking inventory details.  * MIMS is inspired by the just-in-time (JIT) philosophy.  </vt:lpstr>
      <vt:lpstr>SDLC Model Selection</vt:lpstr>
      <vt:lpstr>SDLC Model contd.</vt:lpstr>
      <vt:lpstr>Functional Requirements</vt:lpstr>
      <vt:lpstr>Non-Functional Requirements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Medical Inventory System </dc:title>
  <dc:creator>svs pavan</dc:creator>
  <cp:lastModifiedBy>svs pavan</cp:lastModifiedBy>
  <cp:revision>6</cp:revision>
  <dcterms:created xsi:type="dcterms:W3CDTF">2023-04-10T13:16:05Z</dcterms:created>
  <dcterms:modified xsi:type="dcterms:W3CDTF">2023-04-10T15:30:36Z</dcterms:modified>
</cp:coreProperties>
</file>

<file path=docProps/thumbnail.jpeg>
</file>